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260" r:id="rId3"/>
    <p:sldId id="257" r:id="rId4"/>
    <p:sldId id="262" r:id="rId5"/>
    <p:sldId id="263" r:id="rId6"/>
    <p:sldId id="264" r:id="rId7"/>
    <p:sldId id="265" r:id="rId8"/>
    <p:sldId id="266" r:id="rId9"/>
    <p:sldId id="267" r:id="rId10"/>
    <p:sldId id="272" r:id="rId11"/>
    <p:sldId id="273" r:id="rId12"/>
    <p:sldId id="268" r:id="rId13"/>
    <p:sldId id="269" r:id="rId14"/>
    <p:sldId id="271" r:id="rId15"/>
    <p:sldId id="270" r:id="rId16"/>
    <p:sldId id="259" r:id="rId17"/>
  </p:sldIdLst>
  <p:sldSz cx="12192000" cy="6858000"/>
  <p:notesSz cx="6858000" cy="9144000"/>
  <p:embeddedFontLst>
    <p:embeddedFont>
      <p:font typeface="Calibri Light" panose="020F0302020204030204" pitchFamily="34" charset="0"/>
      <p:regular r:id="rId19"/>
      <p: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B10C34"/>
    <a:srgbClr val="C1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2" autoAdjust="0"/>
    <p:restoredTop sz="83048" autoAdjust="0"/>
  </p:normalViewPr>
  <p:slideViewPr>
    <p:cSldViewPr snapToGrid="0">
      <p:cViewPr varScale="1">
        <p:scale>
          <a:sx n="99" d="100"/>
          <a:sy n="99" d="100"/>
        </p:scale>
        <p:origin x="981" y="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D1B43-9722-4B59-B8E5-0D06E85DE394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41DBD-6CA5-42D1-AF42-62D80C8F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2461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707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069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522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3962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2677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358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2576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4948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5727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6481" y="31968"/>
            <a:ext cx="6519452" cy="1512683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11929" y="2446893"/>
            <a:ext cx="6616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направление подготовки:</a:t>
            </a:r>
            <a:r>
              <a:rPr lang="ru-RU" baseline="0" dirty="0" smtClean="0"/>
              <a:t> 09.03.03 «Прикладная информатика»</a:t>
            </a:r>
          </a:p>
          <a:p>
            <a:r>
              <a:rPr lang="ru-RU" baseline="0" dirty="0" smtClean="0"/>
              <a:t>профиль: «Прикладная информатика в экономике»</a:t>
            </a:r>
            <a:endParaRPr lang="ru-RU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789340" y="2935868"/>
            <a:ext cx="86133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/>
              <a:t>Выпускная квалификационная работа</a:t>
            </a:r>
            <a:endParaRPr lang="ru-RU" sz="3600" b="1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21731" y="5088581"/>
            <a:ext cx="103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Руководитель работы: к.т.н.,</a:t>
            </a:r>
            <a:r>
              <a:rPr lang="ru-RU" sz="2000" baseline="0" dirty="0" smtClean="0"/>
              <a:t> доц. Зайцев Сергей Александрович</a:t>
            </a:r>
            <a:endParaRPr lang="ru-RU" sz="2000" dirty="0" smtClean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1731" y="5633541"/>
            <a:ext cx="103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Обучающийся: </a:t>
            </a:r>
            <a:r>
              <a:rPr lang="ru-RU" sz="2000" dirty="0" err="1" smtClean="0"/>
              <a:t>Мишустин</a:t>
            </a:r>
            <a:r>
              <a:rPr lang="ru-RU" sz="2000" dirty="0" smtClean="0"/>
              <a:t> Сергей Алексеевич</a:t>
            </a:r>
            <a:endParaRPr lang="ru-RU" sz="2000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2032907" y="1585872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smtClean="0">
                <a:solidFill>
                  <a:srgbClr val="B10C34"/>
                </a:solidFill>
              </a:rPr>
              <a:t>факультет информационных технологий</a:t>
            </a:r>
            <a:endParaRPr lang="ru-RU" sz="2800" b="1" dirty="0">
              <a:solidFill>
                <a:srgbClr val="B10C34"/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2906963" y="2018620"/>
            <a:ext cx="5021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rgbClr val="B10C34"/>
                </a:solidFill>
              </a:rPr>
              <a:t>кафедра информационных</a:t>
            </a:r>
            <a:r>
              <a:rPr lang="ru-RU" sz="2400" b="1" baseline="0" dirty="0" smtClean="0">
                <a:solidFill>
                  <a:srgbClr val="B10C34"/>
                </a:solidFill>
              </a:rPr>
              <a:t> систем</a:t>
            </a:r>
            <a:endParaRPr lang="ru-RU" sz="2400" b="1" dirty="0" smtClean="0">
              <a:solidFill>
                <a:srgbClr val="B10C34"/>
              </a:solidFill>
            </a:endParaRPr>
          </a:p>
        </p:txBody>
      </p:sp>
      <p:sp>
        <p:nvSpPr>
          <p:cNvPr id="15" name="Прямоугольник 1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solidFill>
            <a:srgbClr val="C1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/>
          <p:cNvSpPr txBox="1"/>
          <p:nvPr userDrawn="1"/>
        </p:nvSpPr>
        <p:spPr>
          <a:xfrm>
            <a:off x="111929" y="6436569"/>
            <a:ext cx="279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 smtClean="0">
                <a:solidFill>
                  <a:schemeClr val="bg1"/>
                </a:solidFill>
              </a:rPr>
              <a:t>группа: </a:t>
            </a:r>
            <a:r>
              <a:rPr lang="ru-RU" b="0" dirty="0" err="1" smtClean="0">
                <a:solidFill>
                  <a:schemeClr val="bg1"/>
                </a:solidFill>
              </a:rPr>
              <a:t>УСс</a:t>
            </a:r>
            <a:r>
              <a:rPr lang="ru-RU" b="0" dirty="0" smtClean="0">
                <a:solidFill>
                  <a:schemeClr val="bg1"/>
                </a:solidFill>
              </a:rPr>
              <a:t> 23.1/Б1-17</a:t>
            </a:r>
            <a:endParaRPr lang="ru-RU" b="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4289146" y="6436569"/>
            <a:ext cx="2850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 smtClean="0">
                <a:solidFill>
                  <a:schemeClr val="bg1"/>
                </a:solidFill>
              </a:rPr>
              <a:t>форма обучения: заочная</a:t>
            </a:r>
            <a:endParaRPr lang="ru-RU" b="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8229600" y="6441620"/>
            <a:ext cx="3870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 smtClean="0">
                <a:solidFill>
                  <a:schemeClr val="bg1"/>
                </a:solidFill>
              </a:rPr>
              <a:t>технология обучения: выходного дня</a:t>
            </a:r>
            <a:endParaRPr lang="ru-RU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9098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71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4823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1537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5609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8534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01372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962414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12885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23494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Цель, задач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B10C34"/>
                </a:solidFill>
                <a:effectLst/>
              </a:rPr>
              <a:t>слайд №</a:t>
            </a:r>
            <a:endParaRPr lang="ru-RU" b="1" dirty="0">
              <a:solidFill>
                <a:srgbClr val="B10C34"/>
              </a:solidFill>
              <a:effectLst/>
            </a:endParaRP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 smtClean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  <a:endParaRPr lang="ru-RU" b="1" dirty="0">
              <a:solidFill>
                <a:srgbClr val="B10C34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89809" y="48987"/>
            <a:ext cx="1065224" cy="52322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B10C34"/>
                </a:solidFill>
                <a:effectLst/>
              </a:rPr>
              <a:t>Цель:</a:t>
            </a:r>
            <a:endParaRPr lang="ru-RU" sz="2800" b="1" dirty="0">
              <a:solidFill>
                <a:srgbClr val="B10C34"/>
              </a:solidFill>
              <a:effectLst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1106060"/>
            <a:ext cx="1469486" cy="52322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B10C34"/>
                </a:solidFill>
              </a:rPr>
              <a:t>Задачи:</a:t>
            </a:r>
            <a:endParaRPr lang="ru-RU" sz="2800" b="1" dirty="0">
              <a:solidFill>
                <a:srgbClr val="B10C34"/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89807" y="4214790"/>
            <a:ext cx="2711146" cy="40011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000" b="1" dirty="0" smtClean="0">
                <a:solidFill>
                  <a:srgbClr val="B10C34"/>
                </a:solidFill>
              </a:rPr>
              <a:t>Объект исследования:</a:t>
            </a:r>
            <a:endParaRPr lang="ru-RU" sz="2000" b="1" dirty="0">
              <a:solidFill>
                <a:srgbClr val="B10C34"/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89806" y="5257094"/>
            <a:ext cx="2855526" cy="400110"/>
          </a:xfrm>
          <a:prstGeom prst="rect">
            <a:avLst/>
          </a:prstGeom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000" b="1" dirty="0" smtClean="0">
                <a:solidFill>
                  <a:srgbClr val="B10C34"/>
                </a:solidFill>
              </a:rPr>
              <a:t>Предмет исследования:</a:t>
            </a:r>
            <a:endParaRPr lang="ru-RU" sz="2000" b="1" dirty="0">
              <a:solidFill>
                <a:srgbClr val="B10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96767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B10C34"/>
                </a:solidFill>
                <a:effectLst/>
              </a:rPr>
              <a:t>слайд №</a:t>
            </a:r>
            <a:endParaRPr lang="ru-RU" b="1" dirty="0">
              <a:solidFill>
                <a:srgbClr val="B10C34"/>
              </a:solidFill>
              <a:effectLst/>
            </a:endParaRP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 smtClean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  <a:endParaRPr lang="ru-RU" b="1" dirty="0">
              <a:solidFill>
                <a:srgbClr val="B10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21071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B10C34"/>
                </a:solidFill>
                <a:effectLst/>
              </a:rPr>
              <a:t>слайд №</a:t>
            </a:r>
            <a:endParaRPr lang="ru-RU" b="1" dirty="0">
              <a:solidFill>
                <a:srgbClr val="B10C34"/>
              </a:solidFill>
              <a:effectLst/>
            </a:endParaRP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 smtClean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  <a:endParaRPr lang="ru-RU" b="1" dirty="0">
              <a:solidFill>
                <a:srgbClr val="B10C34"/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48987"/>
            <a:ext cx="2634141" cy="64633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>
                <a:solidFill>
                  <a:srgbClr val="B10C34"/>
                </a:solidFill>
              </a:rPr>
              <a:t>Заключение</a:t>
            </a:r>
            <a:endParaRPr lang="ru-RU" sz="3600" dirty="0">
              <a:solidFill>
                <a:srgbClr val="B10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7417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тзыв научного руководител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B10C34"/>
                </a:solidFill>
                <a:effectLst/>
              </a:rPr>
              <a:t>слайд №</a:t>
            </a:r>
            <a:endParaRPr lang="ru-RU" b="1" dirty="0">
              <a:solidFill>
                <a:srgbClr val="B10C34"/>
              </a:solidFill>
              <a:effectLst/>
            </a:endParaRP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 smtClean="0">
                <a:solidFill>
                  <a:srgbClr val="B10C34"/>
                </a:solidFill>
              </a:rPr>
              <a:t>ОТЗЫВ РУКОВОДИТЕЛЯ ВЫПУСКНОЙ КВАЛИФИКАЦИОННОЙ РАБОТЫ</a:t>
            </a:r>
            <a:endParaRPr lang="ru-RU" b="1" dirty="0">
              <a:solidFill>
                <a:srgbClr val="B10C34"/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48987"/>
            <a:ext cx="11805556" cy="64633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>
                <a:solidFill>
                  <a:srgbClr val="B10C34"/>
                </a:solidFill>
              </a:rPr>
              <a:t>Отзыв на выпускную квалификационную работу</a:t>
            </a:r>
            <a:endParaRPr lang="ru-RU" sz="3600" dirty="0">
              <a:solidFill>
                <a:srgbClr val="B10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2449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9E7C0-B0E1-4307-8FA1-D09529EF9B05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9548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5" r:id="rId7"/>
    <p:sldLayoutId id="2147483654" r:id="rId8"/>
    <p:sldLayoutId id="2147483662" r:id="rId9"/>
    <p:sldLayoutId id="2147483661" r:id="rId10"/>
    <p:sldLayoutId id="2147483656" r:id="rId11"/>
    <p:sldLayoutId id="2147483657" r:id="rId12"/>
    <p:sldLayoutId id="2147483658" r:id="rId13"/>
    <p:sldLayoutId id="2147483659" r:id="rId1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gif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Alexey-Silaenkov/software-accounting.git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1731" y="3584949"/>
            <a:ext cx="11748536" cy="101566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2000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Тема: «</a:t>
            </a:r>
            <a:r>
              <a:rPr lang="ru-RU" sz="2000" b="1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Разработка информационной системы учета и распределения лицензий программного обеспечения</a:t>
            </a:r>
            <a:r>
              <a:rPr lang="ru-RU" sz="2000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2000" b="1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(на примере Частного образовательного учреждения высшего образования «Московский университет имени С.Ю. Витте»)</a:t>
            </a:r>
            <a:r>
              <a:rPr lang="ru-RU" sz="2000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»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96054" y="5014213"/>
            <a:ext cx="5507687" cy="46166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2400" b="1" spc="-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Простомолотов</a:t>
            </a:r>
            <a:r>
              <a:rPr lang="ru-RU" sz="2400" b="1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Андрей Сергеевич</a:t>
            </a:r>
            <a:endParaRPr lang="ru-RU" sz="2400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85172" y="5618917"/>
            <a:ext cx="5507687" cy="46166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400" b="1" spc="-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Силаенков</a:t>
            </a:r>
            <a:r>
              <a:rPr lang="ru-RU" sz="2400" b="1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Алексей Кириллович</a:t>
            </a:r>
            <a:endParaRPr lang="ru-RU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952901" y="6444114"/>
            <a:ext cx="1636296" cy="360947"/>
          </a:xfrm>
          <a:prstGeom prst="rect">
            <a:avLst/>
          </a:prstGeom>
          <a:solidFill>
            <a:srgbClr val="C1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/>
              <a:t>ИСс</a:t>
            </a:r>
            <a:r>
              <a:rPr lang="ru-RU" dirty="0"/>
              <a:t> 23.1/Б1-20</a:t>
            </a:r>
          </a:p>
        </p:txBody>
      </p:sp>
    </p:spTree>
    <p:extLst>
      <p:ext uri="{BB962C8B-B14F-4D97-AF65-F5344CB8AC3E}">
        <p14:creationId xmlns:p14="http://schemas.microsoft.com/office/powerpoint/2010/main" val="346613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06162" y="0"/>
            <a:ext cx="106515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Информация для выдачи лицензионного ключа</a:t>
            </a:r>
            <a:endParaRPr lang="ru-RU" sz="4000" b="1" dirty="0">
              <a:solidFill>
                <a:srgbClr val="B10C34"/>
              </a:solidFill>
            </a:endParaRPr>
          </a:p>
        </p:txBody>
      </p:sp>
      <p:pic>
        <p:nvPicPr>
          <p:cNvPr id="6" name="Рисунок 3"/>
          <p:cNvPicPr/>
          <p:nvPr/>
        </p:nvPicPr>
        <p:blipFill>
          <a:blip r:embed="rId2"/>
          <a:stretch/>
        </p:blipFill>
        <p:spPr>
          <a:xfrm>
            <a:off x="5692650" y="3004880"/>
            <a:ext cx="1091880" cy="1091880"/>
          </a:xfrm>
          <a:prstGeom prst="rect">
            <a:avLst/>
          </a:prstGeom>
          <a:ln w="0">
            <a:noFill/>
          </a:ln>
        </p:spPr>
      </p:pic>
      <p:sp>
        <p:nvSpPr>
          <p:cNvPr id="7" name="TextBox 4"/>
          <p:cNvSpPr/>
          <p:nvPr/>
        </p:nvSpPr>
        <p:spPr>
          <a:xfrm>
            <a:off x="3086250" y="2344280"/>
            <a:ext cx="162900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0000"/>
                </a:solidFill>
                <a:latin typeface="Century Gothic"/>
              </a:rPr>
              <a:t>Программное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ru-RU" sz="1800" b="0" strike="noStrike" spc="-1">
                <a:solidFill>
                  <a:srgbClr val="000000"/>
                </a:solidFill>
                <a:latin typeface="Century Gothic"/>
              </a:rPr>
              <a:t>обеспечение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TextBox 5"/>
          <p:cNvSpPr/>
          <p:nvPr/>
        </p:nvSpPr>
        <p:spPr>
          <a:xfrm>
            <a:off x="2856210" y="4250480"/>
            <a:ext cx="189612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ru-RU" sz="1800" b="0" strike="noStrike" spc="-1">
                <a:solidFill>
                  <a:srgbClr val="000000"/>
                </a:solidFill>
                <a:latin typeface="Century Gothic"/>
              </a:rPr>
              <a:t>Лицензионные ключи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TextBox 6"/>
          <p:cNvSpPr/>
          <p:nvPr/>
        </p:nvSpPr>
        <p:spPr>
          <a:xfrm>
            <a:off x="7962090" y="3228080"/>
            <a:ext cx="241956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 dirty="0">
                <a:solidFill>
                  <a:srgbClr val="000000"/>
                </a:solidFill>
                <a:latin typeface="Century Gothic"/>
              </a:rPr>
              <a:t>Клиенты (студенты, преподаватели)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Стрелка вправо 7"/>
          <p:cNvSpPr/>
          <p:nvPr/>
        </p:nvSpPr>
        <p:spPr>
          <a:xfrm rot="1522800">
            <a:off x="4961490" y="262616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10C34"/>
          </a:solidFill>
          <a:ln cap="rnd">
            <a:solidFill>
              <a:srgbClr val="B10C3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11" name="Стрелка вправо 8"/>
          <p:cNvSpPr/>
          <p:nvPr/>
        </p:nvSpPr>
        <p:spPr>
          <a:xfrm rot="19923600">
            <a:off x="4838010" y="407048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10C34"/>
          </a:solidFill>
          <a:ln cap="rnd">
            <a:solidFill>
              <a:srgbClr val="B10C3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12" name="Стрелка вправо 9"/>
          <p:cNvSpPr/>
          <p:nvPr/>
        </p:nvSpPr>
        <p:spPr>
          <a:xfrm rot="10800000">
            <a:off x="7068210" y="328352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10C34"/>
          </a:solidFill>
          <a:ln cap="rnd">
            <a:solidFill>
              <a:srgbClr val="B10C3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2124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Уменьшение времени подачи заявки</a:t>
            </a:r>
            <a:endParaRPr lang="ru-RU" sz="4000" b="1" dirty="0">
              <a:solidFill>
                <a:srgbClr val="B10C34"/>
              </a:solidFill>
            </a:endParaRPr>
          </a:p>
        </p:txBody>
      </p:sp>
      <p:grpSp>
        <p:nvGrpSpPr>
          <p:cNvPr id="10" name="Группа 9"/>
          <p:cNvGrpSpPr/>
          <p:nvPr/>
        </p:nvGrpSpPr>
        <p:grpSpPr>
          <a:xfrm>
            <a:off x="7771687" y="2290379"/>
            <a:ext cx="4027299" cy="1002476"/>
            <a:chOff x="2703957" y="1860050"/>
            <a:chExt cx="8516947" cy="2120040"/>
          </a:xfrm>
        </p:grpSpPr>
        <p:sp>
          <p:nvSpPr>
            <p:cNvPr id="2" name="Рисунок 3"/>
            <p:cNvSpPr/>
            <p:nvPr/>
          </p:nvSpPr>
          <p:spPr>
            <a:xfrm>
              <a:off x="9216424" y="1975610"/>
              <a:ext cx="2004480" cy="2004480"/>
            </a:xfrm>
            <a:prstGeom prst="ellipse">
              <a:avLst/>
            </a:prstGeom>
            <a:blipFill rotWithShape="0">
              <a:blip r:embed="rId2"/>
              <a:srcRect/>
              <a:stretch/>
            </a:blipFill>
            <a:ln w="63500" cap="rnd">
              <a:solidFill>
                <a:srgbClr val="333333"/>
              </a:solidFill>
              <a:round/>
            </a:ln>
            <a:effectLst>
              <a:outerShdw blurRad="380880" dist="29196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" name="Рисунок 4"/>
            <p:cNvSpPr/>
            <p:nvPr/>
          </p:nvSpPr>
          <p:spPr>
            <a:xfrm>
              <a:off x="2703957" y="1860050"/>
              <a:ext cx="2120040" cy="2120040"/>
            </a:xfrm>
            <a:prstGeom prst="ellipse">
              <a:avLst/>
            </a:prstGeom>
            <a:blipFill rotWithShape="0">
              <a:blip r:embed="rId3"/>
              <a:srcRect/>
              <a:stretch/>
            </a:blipFill>
            <a:ln w="63500" cap="rnd">
              <a:solidFill>
                <a:srgbClr val="333333"/>
              </a:solidFill>
              <a:round/>
            </a:ln>
            <a:effectLst>
              <a:outerShdw blurRad="380880" dist="29196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pic>
          <p:nvPicPr>
            <p:cNvPr id="6" name="Рисунок 4"/>
            <p:cNvPicPr/>
            <p:nvPr/>
          </p:nvPicPr>
          <p:blipFill>
            <a:blip r:embed="rId4"/>
            <a:stretch/>
          </p:blipFill>
          <p:spPr>
            <a:xfrm>
              <a:off x="6284290" y="2113330"/>
              <a:ext cx="1615320" cy="1615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" name="Стрелка вправо 6"/>
            <p:cNvSpPr/>
            <p:nvPr/>
          </p:nvSpPr>
          <p:spPr>
            <a:xfrm>
              <a:off x="5189170" y="2480530"/>
              <a:ext cx="980640" cy="880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B10C34"/>
            </a:solidFill>
            <a:ln cap="rnd">
              <a:solidFill>
                <a:srgbClr val="B10C34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ru-RU" sz="1800" b="0" strike="noStrike" spc="-1">
                <a:solidFill>
                  <a:schemeClr val="lt1"/>
                </a:solidFill>
                <a:latin typeface="Century Gothic"/>
              </a:endParaRPr>
            </a:p>
          </p:txBody>
        </p:sp>
        <p:sp>
          <p:nvSpPr>
            <p:cNvPr id="9" name="Стрелка вправо 7"/>
            <p:cNvSpPr/>
            <p:nvPr/>
          </p:nvSpPr>
          <p:spPr>
            <a:xfrm>
              <a:off x="8024530" y="2480530"/>
              <a:ext cx="980640" cy="880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B10C34"/>
            </a:solidFill>
            <a:ln cap="rnd">
              <a:solidFill>
                <a:srgbClr val="B10C34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ru-RU" sz="1800" b="0" strike="noStrike" spc="-1">
                <a:solidFill>
                  <a:schemeClr val="lt1"/>
                </a:solidFill>
                <a:latin typeface="Century Gothic"/>
              </a:endParaRPr>
            </a:p>
          </p:txBody>
        </p:sp>
      </p:grpSp>
      <p:sp>
        <p:nvSpPr>
          <p:cNvPr id="11" name="TextBox 6"/>
          <p:cNvSpPr/>
          <p:nvPr/>
        </p:nvSpPr>
        <p:spPr>
          <a:xfrm>
            <a:off x="762577" y="1427313"/>
            <a:ext cx="7413287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ru-RU" sz="1800" b="0" strike="noStrike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После внедрения разработанной системы уменьшится время подачи заявок благодаря автоматизации данного процесса.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729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Автоматическая отправка лицензионных ключей</a:t>
            </a:r>
            <a:endParaRPr lang="ru-RU" sz="4000" b="1" dirty="0">
              <a:solidFill>
                <a:srgbClr val="B10C34"/>
              </a:solidFill>
            </a:endParaRPr>
          </a:p>
        </p:txBody>
      </p:sp>
      <p:pic>
        <p:nvPicPr>
          <p:cNvPr id="3" name="Рисунок 3"/>
          <p:cNvPicPr/>
          <p:nvPr/>
        </p:nvPicPr>
        <p:blipFill>
          <a:blip r:embed="rId2"/>
          <a:stretch/>
        </p:blipFill>
        <p:spPr>
          <a:xfrm>
            <a:off x="9423400" y="2999560"/>
            <a:ext cx="743360" cy="743360"/>
          </a:xfrm>
          <a:prstGeom prst="rect">
            <a:avLst/>
          </a:prstGeom>
          <a:ln w="0">
            <a:noFill/>
          </a:ln>
          <a:effectLst>
            <a:outerShdw blurRad="29196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Рисунок 4"/>
          <p:cNvPicPr/>
          <p:nvPr/>
        </p:nvPicPr>
        <p:blipFill>
          <a:blip r:embed="rId3"/>
          <a:stretch/>
        </p:blipFill>
        <p:spPr>
          <a:xfrm rot="1481400">
            <a:off x="4886616" y="4826832"/>
            <a:ext cx="651198" cy="651198"/>
          </a:xfrm>
          <a:prstGeom prst="rect">
            <a:avLst/>
          </a:prstGeom>
          <a:ln w="0">
            <a:noFill/>
          </a:ln>
          <a:effectLst>
            <a:outerShdw blurRad="29196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5"/>
          <p:cNvPicPr/>
          <p:nvPr/>
        </p:nvPicPr>
        <p:blipFill>
          <a:blip r:embed="rId4"/>
          <a:stretch/>
        </p:blipFill>
        <p:spPr>
          <a:xfrm>
            <a:off x="3856260" y="5057730"/>
            <a:ext cx="807000" cy="807000"/>
          </a:xfrm>
          <a:prstGeom prst="rect">
            <a:avLst/>
          </a:prstGeom>
          <a:ln w="0">
            <a:noFill/>
          </a:ln>
          <a:effectLst>
            <a:outerShdw blurRad="29196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/>
          <p:nvPr/>
        </p:nvPicPr>
        <p:blipFill>
          <a:blip r:embed="rId5"/>
          <a:stretch/>
        </p:blipFill>
        <p:spPr>
          <a:xfrm>
            <a:off x="7200900" y="1915140"/>
            <a:ext cx="4733950" cy="3014927"/>
          </a:xfrm>
          <a:prstGeom prst="rect">
            <a:avLst/>
          </a:prstGeom>
          <a:ln w="0">
            <a:noFill/>
          </a:ln>
          <a:effectLst>
            <a:outerShdw blurRad="291960" dist="139498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/>
          <p:nvPr/>
        </p:nvSpPr>
        <p:spPr>
          <a:xfrm>
            <a:off x="445078" y="2718920"/>
            <a:ext cx="4177722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0" strike="noStrike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Отправка лицензионных ключей осуществляется при помощи 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763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11111E-6 L 0.30326 -0.1902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56" y="-9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Разработка</a:t>
            </a:r>
            <a:endParaRPr lang="ru-RU" sz="4000" b="1" dirty="0">
              <a:solidFill>
                <a:srgbClr val="B10C34"/>
              </a:solidFill>
            </a:endParaRPr>
          </a:p>
        </p:txBody>
      </p:sp>
      <p:sp>
        <p:nvSpPr>
          <p:cNvPr id="3" name="TextBox 6"/>
          <p:cNvSpPr/>
          <p:nvPr/>
        </p:nvSpPr>
        <p:spPr>
          <a:xfrm>
            <a:off x="527628" y="1709271"/>
            <a:ext cx="4031672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программе реализовано следующее:</a:t>
            </a:r>
            <a:endParaRPr lang="ru-RU" sz="1800" b="0" strike="noStrike" spc="-1" dirty="0" smtClea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6"/>
          <p:cNvSpPr/>
          <p:nvPr/>
        </p:nvSpPr>
        <p:spPr>
          <a:xfrm>
            <a:off x="906162" y="2299821"/>
            <a:ext cx="8244188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Шифрование данных – с помощью библиотеки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6"/>
          <p:cNvSpPr/>
          <p:nvPr/>
        </p:nvSpPr>
        <p:spPr>
          <a:xfrm>
            <a:off x="906162" y="2987655"/>
            <a:ext cx="8244188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Отправка писем на почту с помощью 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6"/>
          <p:cNvSpPr/>
          <p:nvPr/>
        </p:nvSpPr>
        <p:spPr>
          <a:xfrm>
            <a:off x="906162" y="3762144"/>
            <a:ext cx="8244188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Создание отчетов в виде файла </a:t>
            </a:r>
            <a:r>
              <a:rPr lang="en-US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word </a:t>
            </a:r>
            <a:r>
              <a:rPr lang="ru-RU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 помощью 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197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Ошибки</a:t>
            </a:r>
            <a:endParaRPr lang="ru-RU" sz="4000" b="1" dirty="0">
              <a:solidFill>
                <a:srgbClr val="B10C34"/>
              </a:solidFill>
            </a:endParaRPr>
          </a:p>
        </p:txBody>
      </p:sp>
      <p:pic>
        <p:nvPicPr>
          <p:cNvPr id="3" name="Рисунок 4"/>
          <p:cNvPicPr/>
          <p:nvPr/>
        </p:nvPicPr>
        <p:blipFill>
          <a:blip r:embed="rId2"/>
          <a:stretch/>
        </p:blipFill>
        <p:spPr>
          <a:xfrm rot="1607400">
            <a:off x="2797660" y="2262480"/>
            <a:ext cx="1623240" cy="915840"/>
          </a:xfrm>
          <a:prstGeom prst="rect">
            <a:avLst/>
          </a:prstGeom>
          <a:ln w="0">
            <a:noFill/>
          </a:ln>
        </p:spPr>
      </p:pic>
      <p:pic>
        <p:nvPicPr>
          <p:cNvPr id="4" name="Рисунок 5"/>
          <p:cNvPicPr/>
          <p:nvPr/>
        </p:nvPicPr>
        <p:blipFill>
          <a:blip r:embed="rId3"/>
          <a:stretch/>
        </p:blipFill>
        <p:spPr>
          <a:xfrm>
            <a:off x="5480740" y="3910560"/>
            <a:ext cx="1791720" cy="1791720"/>
          </a:xfrm>
          <a:prstGeom prst="rect">
            <a:avLst/>
          </a:prstGeom>
          <a:ln w="0">
            <a:noFill/>
          </a:ln>
        </p:spPr>
      </p:pic>
      <p:pic>
        <p:nvPicPr>
          <p:cNvPr id="5" name="Рисунок 6"/>
          <p:cNvPicPr/>
          <p:nvPr/>
        </p:nvPicPr>
        <p:blipFill>
          <a:blip r:embed="rId2"/>
          <a:stretch/>
        </p:blipFill>
        <p:spPr>
          <a:xfrm rot="573000">
            <a:off x="2648620" y="4496640"/>
            <a:ext cx="1623240" cy="915840"/>
          </a:xfrm>
          <a:prstGeom prst="rect">
            <a:avLst/>
          </a:prstGeom>
          <a:ln w="0">
            <a:noFill/>
          </a:ln>
        </p:spPr>
      </p:pic>
      <p:pic>
        <p:nvPicPr>
          <p:cNvPr id="6" name="Рисунок 7"/>
          <p:cNvPicPr/>
          <p:nvPr/>
        </p:nvPicPr>
        <p:blipFill>
          <a:blip r:embed="rId2"/>
          <a:stretch/>
        </p:blipFill>
        <p:spPr>
          <a:xfrm>
            <a:off x="5569660" y="1640760"/>
            <a:ext cx="1623240" cy="915840"/>
          </a:xfrm>
          <a:prstGeom prst="rect">
            <a:avLst/>
          </a:prstGeom>
          <a:ln w="0">
            <a:noFill/>
          </a:ln>
        </p:spPr>
      </p:pic>
      <p:pic>
        <p:nvPicPr>
          <p:cNvPr id="7" name="Рисунок 8"/>
          <p:cNvPicPr/>
          <p:nvPr/>
        </p:nvPicPr>
        <p:blipFill>
          <a:blip r:embed="rId2"/>
          <a:stretch/>
        </p:blipFill>
        <p:spPr>
          <a:xfrm rot="19656000">
            <a:off x="8305300" y="2100120"/>
            <a:ext cx="1623240" cy="915840"/>
          </a:xfrm>
          <a:prstGeom prst="rect">
            <a:avLst/>
          </a:prstGeom>
          <a:ln w="0">
            <a:noFill/>
          </a:ln>
        </p:spPr>
      </p:pic>
      <p:sp>
        <p:nvSpPr>
          <p:cNvPr id="8" name="Стрелка вправо 10"/>
          <p:cNvSpPr/>
          <p:nvPr/>
        </p:nvSpPr>
        <p:spPr>
          <a:xfrm rot="21085200">
            <a:off x="4553380" y="468060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9" name="Стрелка вправо 11"/>
          <p:cNvSpPr/>
          <p:nvPr/>
        </p:nvSpPr>
        <p:spPr>
          <a:xfrm rot="2309400">
            <a:off x="4739860" y="314628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10" name="Стрелка вправо 12"/>
          <p:cNvSpPr/>
          <p:nvPr/>
        </p:nvSpPr>
        <p:spPr>
          <a:xfrm rot="11094000">
            <a:off x="7632820" y="468096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11" name="Стрелка вправо 13"/>
          <p:cNvSpPr/>
          <p:nvPr/>
        </p:nvSpPr>
        <p:spPr>
          <a:xfrm rot="8745000">
            <a:off x="7552540" y="312684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12" name="Стрелка вправо 14"/>
          <p:cNvSpPr/>
          <p:nvPr/>
        </p:nvSpPr>
        <p:spPr>
          <a:xfrm rot="5400000">
            <a:off x="6063220" y="291696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pic>
        <p:nvPicPr>
          <p:cNvPr id="13" name="Рисунок 9"/>
          <p:cNvPicPr/>
          <p:nvPr/>
        </p:nvPicPr>
        <p:blipFill>
          <a:blip r:embed="rId2"/>
          <a:stretch/>
        </p:blipFill>
        <p:spPr>
          <a:xfrm rot="10800000">
            <a:off x="8679340" y="4599529"/>
            <a:ext cx="1623240" cy="915840"/>
          </a:xfrm>
          <a:prstGeom prst="rect">
            <a:avLst/>
          </a:prstGeom>
          <a:ln w="0">
            <a:noFill/>
          </a:ln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xmlns="" id="{79D5BF03-5EF8-44AB-BDE1-413338E12E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2322" y="1106191"/>
            <a:ext cx="7223228" cy="50381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3140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1.48148E-6 L -0.00143 0.41713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208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22222E-6 L 0.22435 0.32384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11" y="1618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0.2392 -0.00393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53" y="-20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33333E-6 L -0.22123 0.34652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68" y="17315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1.48148E-6 L -0.25651 -0.01783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26" y="-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Экономика</a:t>
            </a:r>
            <a:endParaRPr lang="ru-RU" sz="4000" b="1" dirty="0">
              <a:solidFill>
                <a:srgbClr val="B10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31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 txBox="1">
            <a:spLocks/>
          </p:cNvSpPr>
          <p:nvPr/>
        </p:nvSpPr>
        <p:spPr>
          <a:xfrm>
            <a:off x="135082" y="564655"/>
            <a:ext cx="11918373" cy="576340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lvl="0" indent="-171450"/>
            <a:endParaRPr lang="ru-RU" sz="2000" dirty="0" smtClean="0"/>
          </a:p>
          <a:p>
            <a:pPr marL="171450" lvl="0" indent="-171450"/>
            <a:endParaRPr lang="ru-RU" sz="2000" dirty="0"/>
          </a:p>
          <a:p>
            <a:pPr marL="171450" lvl="0" indent="-171450"/>
            <a:r>
              <a:rPr lang="ru-RU" sz="2000" dirty="0" smtClean="0"/>
              <a:t>Был проведен </a:t>
            </a:r>
            <a:r>
              <a:rPr lang="ru-RU" sz="2000" dirty="0"/>
              <a:t>анализ предметной области для выявления бизнес-процессов</a:t>
            </a:r>
            <a:r>
              <a:rPr lang="ru-RU" sz="2000" dirty="0" smtClean="0"/>
              <a:t>;</a:t>
            </a:r>
          </a:p>
          <a:p>
            <a:pPr marL="171450" lvl="0" indent="-171450"/>
            <a:r>
              <a:rPr lang="ru-RU" sz="2000" dirty="0"/>
              <a:t>Проведен анализ предметной области для выявления бизнес-процессов</a:t>
            </a:r>
            <a:r>
              <a:rPr lang="en-US" sz="2000" dirty="0"/>
              <a:t>;</a:t>
            </a:r>
            <a:endParaRPr lang="ru-RU" sz="2000" dirty="0"/>
          </a:p>
          <a:p>
            <a:pPr marL="171450" lvl="0" indent="-171450"/>
            <a:r>
              <a:rPr lang="ru-RU" sz="2000" dirty="0" smtClean="0"/>
              <a:t>Проанализирован </a:t>
            </a:r>
            <a:r>
              <a:rPr lang="ru-RU" sz="2000" dirty="0"/>
              <a:t>процесс выдачи лицензионных </a:t>
            </a:r>
            <a:r>
              <a:rPr lang="ru-RU" sz="2000" dirty="0" smtClean="0"/>
              <a:t>ключей и выявлены основные проблемные зоны процесса выдачи лицензионных ключей;</a:t>
            </a:r>
            <a:endParaRPr lang="ru-RU" sz="2000" dirty="0"/>
          </a:p>
          <a:p>
            <a:pPr marL="285750" lvl="0" indent="-285750"/>
            <a:r>
              <a:rPr lang="ru-RU" sz="2000" dirty="0" smtClean="0"/>
              <a:t>Сформированы </a:t>
            </a:r>
            <a:r>
              <a:rPr lang="ru-RU" sz="2000" dirty="0"/>
              <a:t>необходимые функциональные требования к будущей ИС</a:t>
            </a:r>
            <a:r>
              <a:rPr lang="en-US" sz="2000" dirty="0"/>
              <a:t>;</a:t>
            </a:r>
            <a:endParaRPr lang="ru-RU" sz="2000" dirty="0"/>
          </a:p>
          <a:p>
            <a:pPr marL="285750" lvl="0" indent="-285750"/>
            <a:r>
              <a:rPr lang="ru-RU" sz="2000" dirty="0" smtClean="0"/>
              <a:t>Проанализированы </a:t>
            </a:r>
            <a:r>
              <a:rPr lang="ru-RU" sz="2000" dirty="0"/>
              <a:t>базы данных - БД и средства разработки для будущей ИС</a:t>
            </a:r>
            <a:r>
              <a:rPr lang="en-US" sz="2000" dirty="0"/>
              <a:t>;</a:t>
            </a:r>
            <a:endParaRPr lang="ru-RU" sz="2000" dirty="0"/>
          </a:p>
          <a:p>
            <a:pPr marL="285750" lvl="0" indent="-285750"/>
            <a:r>
              <a:rPr lang="ru-RU" sz="2000" dirty="0" smtClean="0"/>
              <a:t>Созданы </a:t>
            </a:r>
            <a:r>
              <a:rPr lang="ru-RU" sz="2000" dirty="0"/>
              <a:t>модель данных на физическом и логическом уровне</a:t>
            </a:r>
            <a:r>
              <a:rPr lang="en-US" sz="2000" dirty="0"/>
              <a:t>;</a:t>
            </a:r>
            <a:endParaRPr lang="ru-RU" sz="2000" dirty="0"/>
          </a:p>
          <a:p>
            <a:pPr marL="285750" lvl="0" indent="-285750"/>
            <a:r>
              <a:rPr lang="ru-RU" sz="2000" dirty="0" smtClean="0"/>
              <a:t>Разработан </a:t>
            </a:r>
            <a:r>
              <a:rPr lang="ru-RU" sz="2000" dirty="0"/>
              <a:t>программный продукт</a:t>
            </a:r>
            <a:r>
              <a:rPr lang="en-US" sz="2000" dirty="0"/>
              <a:t>;</a:t>
            </a:r>
            <a:endParaRPr lang="ru-RU" sz="2000" dirty="0"/>
          </a:p>
          <a:p>
            <a:pPr marL="285750" lvl="0" indent="-285750"/>
            <a:r>
              <a:rPr lang="ru-RU" sz="2000" dirty="0" smtClean="0"/>
              <a:t>Оценена </a:t>
            </a:r>
            <a:r>
              <a:rPr lang="ru-RU" sz="2000" dirty="0"/>
              <a:t>целесообразность разработки  и ее себестоимость.</a:t>
            </a:r>
          </a:p>
          <a:p>
            <a:pPr algn="just">
              <a:spcBef>
                <a:spcPts val="0"/>
              </a:spcBef>
            </a:pPr>
            <a:endParaRPr lang="ru-RU" sz="20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B10C34"/>
                </a:solidFill>
              </a:rPr>
              <a:t>10</a:t>
            </a:r>
            <a:endParaRPr lang="ru-RU" b="1" dirty="0">
              <a:solidFill>
                <a:srgbClr val="B10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02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4184" y="543697"/>
            <a:ext cx="11796584" cy="369332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ru-RU" dirty="0" smtClean="0"/>
              <a:t>Разработка информационной системы учета и распределения лицензий программного обеспечения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14184" y="1922331"/>
            <a:ext cx="11796584" cy="1938992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Провести анализ предметной области для выявления </a:t>
            </a:r>
            <a:r>
              <a:rPr lang="ru-RU" dirty="0" smtClean="0"/>
              <a:t>бизнес-процессов</a:t>
            </a:r>
            <a:r>
              <a:rPr lang="en-US" dirty="0" smtClean="0"/>
              <a:t>;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Сформировать необходимые функциональные требования к будущей </a:t>
            </a:r>
            <a:r>
              <a:rPr lang="ru-RU" dirty="0" smtClean="0"/>
              <a:t>ИС</a:t>
            </a:r>
            <a:r>
              <a:rPr lang="en-US" dirty="0" smtClean="0"/>
              <a:t>;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Проанализировать базы данных - БД и средства разработки для будущей </a:t>
            </a:r>
            <a:r>
              <a:rPr lang="ru-RU" dirty="0" smtClean="0"/>
              <a:t>ИС</a:t>
            </a:r>
            <a:r>
              <a:rPr lang="en-US" dirty="0" smtClean="0"/>
              <a:t>;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Создать модель данных на физическом и логическом </a:t>
            </a:r>
            <a:r>
              <a:rPr lang="ru-RU" dirty="0" smtClean="0"/>
              <a:t>уровне</a:t>
            </a:r>
            <a:r>
              <a:rPr lang="en-US" dirty="0" smtClean="0"/>
              <a:t>;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Разработать </a:t>
            </a:r>
            <a:r>
              <a:rPr lang="ru-RU" dirty="0" smtClean="0"/>
              <a:t>программный продукт</a:t>
            </a:r>
            <a:r>
              <a:rPr lang="en-US" dirty="0" smtClean="0"/>
              <a:t>;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Оценить целесообразность разработки </a:t>
            </a:r>
            <a:r>
              <a:rPr lang="ru-RU" dirty="0" smtClean="0"/>
              <a:t> </a:t>
            </a:r>
            <a:r>
              <a:rPr lang="ru-RU" dirty="0"/>
              <a:t>и ее себестоимость.</a:t>
            </a:r>
          </a:p>
          <a:p>
            <a:endParaRPr lang="ru-RU" sz="1200" dirty="0"/>
          </a:p>
        </p:txBody>
      </p:sp>
      <p:sp>
        <p:nvSpPr>
          <p:cNvPr id="4" name="TextBox 3"/>
          <p:cNvSpPr txBox="1"/>
          <p:nvPr/>
        </p:nvSpPr>
        <p:spPr>
          <a:xfrm>
            <a:off x="214184" y="4716162"/>
            <a:ext cx="11796584" cy="400110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Учет и выдача лицензионного программного обеспечения</a:t>
            </a:r>
            <a:endParaRPr lang="ru-RU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214184" y="5661330"/>
            <a:ext cx="11796584" cy="369332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2000" dirty="0"/>
              <a:t>А</a:t>
            </a:r>
            <a:r>
              <a:rPr lang="ru-RU" sz="2000" dirty="0" smtClean="0"/>
              <a:t>втоматизация </a:t>
            </a:r>
            <a:r>
              <a:rPr lang="ru-RU" sz="2000" dirty="0"/>
              <a:t>процесса </a:t>
            </a:r>
            <a:r>
              <a:rPr lang="ru-RU" sz="2000" dirty="0" smtClean="0"/>
              <a:t>выдачи лицензионных ключей студентам</a:t>
            </a:r>
            <a:endParaRPr lang="ru-RU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B10C34"/>
                </a:solidFill>
              </a:rPr>
              <a:t>2</a:t>
            </a:r>
            <a:endParaRPr lang="ru-RU" b="1" dirty="0">
              <a:solidFill>
                <a:srgbClr val="B10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721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Проблемная зона</a:t>
            </a:r>
            <a:endParaRPr lang="ru-RU" sz="4000" b="1" dirty="0">
              <a:solidFill>
                <a:srgbClr val="B10C3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B10C34"/>
                </a:solidFill>
              </a:rPr>
              <a:t>3</a:t>
            </a:r>
            <a:endParaRPr lang="ru-RU" b="1" dirty="0">
              <a:solidFill>
                <a:srgbClr val="B10C34"/>
              </a:solidFill>
            </a:endParaRPr>
          </a:p>
        </p:txBody>
      </p:sp>
      <p:grpSp>
        <p:nvGrpSpPr>
          <p:cNvPr id="13" name="Группа 12"/>
          <p:cNvGrpSpPr/>
          <p:nvPr/>
        </p:nvGrpSpPr>
        <p:grpSpPr>
          <a:xfrm>
            <a:off x="1023867" y="3282079"/>
            <a:ext cx="4617107" cy="539217"/>
            <a:chOff x="957562" y="2469279"/>
            <a:chExt cx="4617107" cy="539217"/>
          </a:xfrm>
        </p:grpSpPr>
        <p:pic>
          <p:nvPicPr>
            <p:cNvPr id="4" name="Рисунок 3"/>
            <p:cNvPicPr/>
            <p:nvPr/>
          </p:nvPicPr>
          <p:blipFill>
            <a:blip r:embed="rId3"/>
            <a:stretch/>
          </p:blipFill>
          <p:spPr>
            <a:xfrm>
              <a:off x="957562" y="2469279"/>
              <a:ext cx="539217" cy="539217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" name="TextBox 6"/>
            <p:cNvSpPr/>
            <p:nvPr/>
          </p:nvSpPr>
          <p:spPr>
            <a:xfrm>
              <a:off x="1496780" y="2594847"/>
              <a:ext cx="4077889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 marL="285750" indent="-285750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lang="ru-RU" spc="-1" dirty="0" smtClean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Сложности в ведении документации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7" name="TextBox 7"/>
          <p:cNvSpPr/>
          <p:nvPr/>
        </p:nvSpPr>
        <p:spPr>
          <a:xfrm>
            <a:off x="914291" y="1422029"/>
            <a:ext cx="6713546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z="2000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процессе анализа были выявлены следующие проблемы:</a:t>
            </a:r>
            <a:endParaRPr lang="ru-RU" sz="20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4" name="Группа 13"/>
          <p:cNvGrpSpPr/>
          <p:nvPr/>
        </p:nvGrpSpPr>
        <p:grpSpPr>
          <a:xfrm>
            <a:off x="1051816" y="4165960"/>
            <a:ext cx="4218927" cy="483317"/>
            <a:chOff x="985511" y="3353160"/>
            <a:chExt cx="4218927" cy="483317"/>
          </a:xfrm>
        </p:grpSpPr>
        <p:pic>
          <p:nvPicPr>
            <p:cNvPr id="5" name="Рисунок 5"/>
            <p:cNvPicPr/>
            <p:nvPr/>
          </p:nvPicPr>
          <p:blipFill>
            <a:blip r:embed="rId4"/>
            <a:stretch/>
          </p:blipFill>
          <p:spPr>
            <a:xfrm>
              <a:off x="985511" y="3353160"/>
              <a:ext cx="483317" cy="483317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" name="TextBox 6"/>
            <p:cNvSpPr/>
            <p:nvPr/>
          </p:nvSpPr>
          <p:spPr>
            <a:xfrm>
              <a:off x="1496779" y="3413801"/>
              <a:ext cx="3707659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 marL="285750" indent="-285750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lang="ru-RU" spc="-1" dirty="0" smtClean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Сложности в ведении статистики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6" name="Группа 15"/>
          <p:cNvGrpSpPr/>
          <p:nvPr/>
        </p:nvGrpSpPr>
        <p:grpSpPr>
          <a:xfrm>
            <a:off x="527608" y="4679694"/>
            <a:ext cx="7685288" cy="943348"/>
            <a:chOff x="461303" y="3866894"/>
            <a:chExt cx="7685288" cy="943348"/>
          </a:xfrm>
        </p:grpSpPr>
        <p:pic>
          <p:nvPicPr>
            <p:cNvPr id="8" name="Рисунок 12"/>
            <p:cNvPicPr/>
            <p:nvPr/>
          </p:nvPicPr>
          <p:blipFill>
            <a:blip r:embed="rId5"/>
            <a:stretch/>
          </p:blipFill>
          <p:spPr>
            <a:xfrm>
              <a:off x="461303" y="3866894"/>
              <a:ext cx="1531732" cy="943348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" name="TextBox 6"/>
            <p:cNvSpPr/>
            <p:nvPr/>
          </p:nvSpPr>
          <p:spPr>
            <a:xfrm>
              <a:off x="1496780" y="4186984"/>
              <a:ext cx="6649811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 marL="285750" indent="-285750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lang="ru-RU" spc="-1" dirty="0" smtClean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Большие временные затраты на выдачу лицензионных ключей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" name="Группа 2"/>
          <p:cNvGrpSpPr/>
          <p:nvPr/>
        </p:nvGrpSpPr>
        <p:grpSpPr>
          <a:xfrm>
            <a:off x="914291" y="2335614"/>
            <a:ext cx="6410147" cy="721042"/>
            <a:chOff x="847986" y="1522814"/>
            <a:chExt cx="6410147" cy="721042"/>
          </a:xfrm>
        </p:grpSpPr>
        <p:pic>
          <p:nvPicPr>
            <p:cNvPr id="11" name="Рисунок 10"/>
            <p:cNvPicPr/>
            <p:nvPr/>
          </p:nvPicPr>
          <p:blipFill>
            <a:blip r:embed="rId6"/>
            <a:stretch/>
          </p:blipFill>
          <p:spPr>
            <a:xfrm>
              <a:off x="847986" y="1522814"/>
              <a:ext cx="721042" cy="721042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" name="TextBox 6"/>
            <p:cNvSpPr/>
            <p:nvPr/>
          </p:nvSpPr>
          <p:spPr>
            <a:xfrm>
              <a:off x="1524214" y="1872322"/>
              <a:ext cx="5733919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 marL="285750" indent="-285750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lang="ru-RU" spc="-1" dirty="0" smtClean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Нецентрализованная выдача лицензионных ключей 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616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Сравнение аналогов</a:t>
            </a:r>
            <a:endParaRPr lang="ru-RU" sz="4000" b="1" dirty="0">
              <a:solidFill>
                <a:srgbClr val="B10C3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5</a:t>
            </a:r>
          </a:p>
        </p:txBody>
      </p:sp>
      <p:graphicFrame>
        <p:nvGraphicFramePr>
          <p:cNvPr id="4" name="Объект 4"/>
          <p:cNvGraphicFramePr/>
          <p:nvPr>
            <p:extLst>
              <p:ext uri="{D42A27DB-BD31-4B8C-83A1-F6EECF244321}">
                <p14:modId xmlns:p14="http://schemas.microsoft.com/office/powerpoint/2010/main" val="1836020556"/>
              </p:ext>
            </p:extLst>
          </p:nvPr>
        </p:nvGraphicFramePr>
        <p:xfrm>
          <a:off x="596347" y="1041621"/>
          <a:ext cx="11079634" cy="4702093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8983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8380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188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4891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843451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50264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57058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211066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 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/>
                        <a:t>Хранение лицензионных ключей в базе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/>
                        <a:t>Отсутствие избыточного функционала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/>
                        <a:t>Создание отчетов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 err="1"/>
                        <a:t>Дружественнный</a:t>
                      </a:r>
                      <a:r>
                        <a:rPr lang="ru-RU" sz="1400" strike="noStrike" spc="-1" dirty="0"/>
                        <a:t> интерфейс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/>
                        <a:t>Ежемесячная оплата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/>
                        <a:t>Ограничение по устройствам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7419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 err="1"/>
                        <a:t>ИнфраМенеджер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-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-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-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8380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strike="noStrike" spc="-1" dirty="0"/>
                        <a:t>Total Network Inventory</a:t>
                      </a:r>
                      <a:r>
                        <a:rPr lang="ru-RU" sz="1400" strike="noStrike" spc="-1" dirty="0"/>
                        <a:t> 6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-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03342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strike="noStrike" spc="-1" dirty="0"/>
                        <a:t>Allow Software Asset Management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-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8410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113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Средства разработки</a:t>
            </a:r>
            <a:endParaRPr lang="ru-RU" sz="4000" b="1" dirty="0">
              <a:solidFill>
                <a:srgbClr val="B10C3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B10C34"/>
                </a:solidFill>
              </a:rPr>
              <a:t>6</a:t>
            </a:r>
            <a:endParaRPr lang="ru-RU" b="1" dirty="0">
              <a:solidFill>
                <a:srgbClr val="B10C34"/>
              </a:solidFill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8978661" y="4797347"/>
            <a:ext cx="1837270" cy="1455451"/>
            <a:chOff x="2984040" y="1104480"/>
            <a:chExt cx="8978400" cy="7112520"/>
          </a:xfrm>
        </p:grpSpPr>
        <p:pic>
          <p:nvPicPr>
            <p:cNvPr id="6" name="Рисунок 5"/>
            <p:cNvPicPr/>
            <p:nvPr/>
          </p:nvPicPr>
          <p:blipFill>
            <a:blip r:embed="rId3"/>
            <a:stretch/>
          </p:blipFill>
          <p:spPr>
            <a:xfrm>
              <a:off x="4247640" y="2795429"/>
              <a:ext cx="6424920" cy="36172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7" name="Рисунок 6"/>
            <p:cNvPicPr/>
            <p:nvPr/>
          </p:nvPicPr>
          <p:blipFill>
            <a:blip r:embed="rId4"/>
            <a:stretch/>
          </p:blipFill>
          <p:spPr>
            <a:xfrm>
              <a:off x="10685880" y="2371680"/>
              <a:ext cx="1276560" cy="17514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" name="Рисунок 7"/>
            <p:cNvPicPr/>
            <p:nvPr/>
          </p:nvPicPr>
          <p:blipFill>
            <a:blip r:embed="rId4"/>
            <a:stretch/>
          </p:blipFill>
          <p:spPr>
            <a:xfrm flipH="1">
              <a:off x="2984040" y="2371680"/>
              <a:ext cx="1276560" cy="17514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" name="Рисунок 14"/>
            <p:cNvPicPr/>
            <p:nvPr/>
          </p:nvPicPr>
          <p:blipFill>
            <a:blip r:embed="rId5"/>
            <a:stretch/>
          </p:blipFill>
          <p:spPr>
            <a:xfrm>
              <a:off x="5795640" y="1104480"/>
              <a:ext cx="3502080" cy="17118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0" name="Рисунок 19"/>
            <p:cNvPicPr/>
            <p:nvPr/>
          </p:nvPicPr>
          <p:blipFill>
            <a:blip r:embed="rId4"/>
            <a:stretch/>
          </p:blipFill>
          <p:spPr>
            <a:xfrm rot="10800000" flipH="1">
              <a:off x="10684080" y="5127840"/>
              <a:ext cx="1276560" cy="17514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" name="Рисунок 20"/>
            <p:cNvPicPr/>
            <p:nvPr/>
          </p:nvPicPr>
          <p:blipFill>
            <a:blip r:embed="rId6"/>
            <a:stretch/>
          </p:blipFill>
          <p:spPr>
            <a:xfrm rot="10800000">
              <a:off x="2984040" y="5106600"/>
              <a:ext cx="1263600" cy="17514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2" name="Рисунок 21"/>
            <p:cNvPicPr/>
            <p:nvPr/>
          </p:nvPicPr>
          <p:blipFill>
            <a:blip r:embed="rId7"/>
            <a:stretch/>
          </p:blipFill>
          <p:spPr>
            <a:xfrm rot="10800000" flipH="1">
              <a:off x="5686200" y="6398640"/>
              <a:ext cx="3720600" cy="18183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3" name="TextBox 6"/>
          <p:cNvSpPr/>
          <p:nvPr/>
        </p:nvSpPr>
        <p:spPr>
          <a:xfrm>
            <a:off x="1111828" y="1975864"/>
            <a:ext cx="5886846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0" strike="noStrike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Разработка велась в 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 Studio Code </a:t>
            </a:r>
            <a:r>
              <a:rPr lang="ru-RU" sz="1800" b="0" strike="noStrike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на языке 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Python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6"/>
          <p:cNvSpPr/>
          <p:nvPr/>
        </p:nvSpPr>
        <p:spPr>
          <a:xfrm>
            <a:off x="1111828" y="5348788"/>
            <a:ext cx="5444289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Для контроля версионности использовался </a:t>
            </a:r>
            <a:r>
              <a:rPr lang="en-US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GitHub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6"/>
          <p:cNvSpPr/>
          <p:nvPr/>
        </p:nvSpPr>
        <p:spPr>
          <a:xfrm>
            <a:off x="1111828" y="3608654"/>
            <a:ext cx="6944571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База данных разрабатывалась </a:t>
            </a:r>
            <a:r>
              <a:rPr lang="ru-RU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</a:t>
            </a:r>
            <a:r>
              <a:rPr lang="en-US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Microsoft SQL Management Studio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" name="Группа 2"/>
          <p:cNvGrpSpPr/>
          <p:nvPr/>
        </p:nvGrpSpPr>
        <p:grpSpPr>
          <a:xfrm>
            <a:off x="9134846" y="1756996"/>
            <a:ext cx="1519521" cy="767112"/>
            <a:chOff x="8591018" y="1776247"/>
            <a:chExt cx="1519521" cy="767112"/>
          </a:xfrm>
        </p:grpSpPr>
        <p:sp>
          <p:nvSpPr>
            <p:cNvPr id="4" name="Рисунок 6"/>
            <p:cNvSpPr/>
            <p:nvPr/>
          </p:nvSpPr>
          <p:spPr>
            <a:xfrm>
              <a:off x="8591018" y="1776247"/>
              <a:ext cx="1519521" cy="767112"/>
            </a:xfrm>
            <a:prstGeom prst="roundRect">
              <a:avLst>
                <a:gd name="adj" fmla="val 16667"/>
              </a:avLst>
            </a:prstGeom>
            <a:blipFill rotWithShape="0">
              <a:blip r:embed="rId8"/>
              <a:srcRect/>
              <a:stretch/>
            </a:blipFill>
            <a:ln w="0">
              <a:noFill/>
            </a:ln>
            <a:effectLst>
              <a:outerShdw blurRad="76320" dist="38073" dir="7800819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pic>
          <p:nvPicPr>
            <p:cNvPr id="17" name="Рисунок 10"/>
            <p:cNvPicPr/>
            <p:nvPr/>
          </p:nvPicPr>
          <p:blipFill>
            <a:blip r:embed="rId9"/>
            <a:stretch/>
          </p:blipFill>
          <p:spPr>
            <a:xfrm>
              <a:off x="9279821" y="2376049"/>
              <a:ext cx="141914" cy="141914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18" name="Рисунок 1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2257" y="3177658"/>
            <a:ext cx="1064697" cy="106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81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Средства контроля версий</a:t>
            </a:r>
            <a:endParaRPr lang="ru-RU" sz="4000" b="1" dirty="0">
              <a:solidFill>
                <a:srgbClr val="B10C3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7</a:t>
            </a:r>
          </a:p>
        </p:txBody>
      </p:sp>
      <p:grpSp>
        <p:nvGrpSpPr>
          <p:cNvPr id="26" name="Группа 25"/>
          <p:cNvGrpSpPr/>
          <p:nvPr/>
        </p:nvGrpSpPr>
        <p:grpSpPr>
          <a:xfrm>
            <a:off x="176321" y="1625036"/>
            <a:ext cx="4120375" cy="1659374"/>
            <a:chOff x="3901374" y="3982491"/>
            <a:chExt cx="5377732" cy="1925303"/>
          </a:xfrm>
        </p:grpSpPr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01374" y="3982491"/>
              <a:ext cx="5377732" cy="148440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22" name="TextBox 6"/>
            <p:cNvSpPr/>
            <p:nvPr/>
          </p:nvSpPr>
          <p:spPr>
            <a:xfrm>
              <a:off x="5227094" y="5539916"/>
              <a:ext cx="2441544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z="1800" b="0" strike="noStrike" spc="-1" dirty="0" smtClean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Создание организации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7" name="Группа 26"/>
          <p:cNvGrpSpPr/>
          <p:nvPr/>
        </p:nvGrpSpPr>
        <p:grpSpPr>
          <a:xfrm>
            <a:off x="4575976" y="2600955"/>
            <a:ext cx="3311896" cy="2827319"/>
            <a:chOff x="8578829" y="868137"/>
            <a:chExt cx="3311896" cy="2827319"/>
          </a:xfrm>
        </p:grpSpPr>
        <p:pic>
          <p:nvPicPr>
            <p:cNvPr id="20" name="Рисунок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78829" y="868137"/>
              <a:ext cx="3311896" cy="243374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23" name="TextBox 6"/>
            <p:cNvSpPr/>
            <p:nvPr/>
          </p:nvSpPr>
          <p:spPr>
            <a:xfrm>
              <a:off x="9109631" y="3327578"/>
              <a:ext cx="2442954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z="1800" b="0" strike="noStrike" spc="-1" dirty="0" smtClean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Создание </a:t>
              </a:r>
              <a:r>
                <a:rPr lang="ru-RU" sz="1800" b="0" strike="noStrike" spc="-1" dirty="0" err="1" smtClean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репозитория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5" name="Группа 24"/>
          <p:cNvGrpSpPr/>
          <p:nvPr/>
        </p:nvGrpSpPr>
        <p:grpSpPr>
          <a:xfrm>
            <a:off x="8128912" y="3982433"/>
            <a:ext cx="3932849" cy="2360226"/>
            <a:chOff x="579766" y="1010569"/>
            <a:chExt cx="3932849" cy="2360226"/>
          </a:xfrm>
        </p:grpSpPr>
        <p:pic>
          <p:nvPicPr>
            <p:cNvPr id="21" name="Рисунок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766" y="1010569"/>
              <a:ext cx="3932849" cy="1874595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24" name="TextBox 6"/>
            <p:cNvSpPr/>
            <p:nvPr/>
          </p:nvSpPr>
          <p:spPr>
            <a:xfrm>
              <a:off x="832142" y="3002917"/>
              <a:ext cx="3428096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pc="-1" dirty="0" smtClean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Добавление участников в проект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8" name="TextBox 6"/>
          <p:cNvSpPr/>
          <p:nvPr/>
        </p:nvSpPr>
        <p:spPr>
          <a:xfrm>
            <a:off x="8851132" y="2571779"/>
            <a:ext cx="3380197" cy="24476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000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https://github.com/Alexey-Silaenkov/software-accounting.git</a:t>
            </a:r>
            <a:endParaRPr lang="ru-RU" sz="10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9" name="Рисунок 2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6101" y="929291"/>
            <a:ext cx="1450258" cy="145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93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Бизнес-процессы</a:t>
            </a:r>
            <a:endParaRPr lang="ru-RU" sz="4000" b="1" dirty="0">
              <a:solidFill>
                <a:srgbClr val="B10C3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8</a:t>
            </a:r>
          </a:p>
        </p:txBody>
      </p:sp>
      <p:pic>
        <p:nvPicPr>
          <p:cNvPr id="5" name="Рисунок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" y="1608583"/>
            <a:ext cx="5708650" cy="39115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Рисунок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199" y="1608583"/>
            <a:ext cx="5988051" cy="39115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Круговая стрелка 6"/>
          <p:cNvSpPr/>
          <p:nvPr/>
        </p:nvSpPr>
        <p:spPr>
          <a:xfrm rot="294943">
            <a:off x="5340350" y="1608583"/>
            <a:ext cx="1193800" cy="1181100"/>
          </a:xfrm>
          <a:prstGeom prst="circularArrow">
            <a:avLst/>
          </a:prstGeom>
          <a:solidFill>
            <a:srgbClr val="B10C34"/>
          </a:solidFill>
          <a:ln>
            <a:solidFill>
              <a:srgbClr val="A500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9" name="TextBox 6"/>
          <p:cNvSpPr/>
          <p:nvPr/>
        </p:nvSpPr>
        <p:spPr>
          <a:xfrm>
            <a:off x="2168355" y="5613122"/>
            <a:ext cx="167550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До реализации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6"/>
          <p:cNvSpPr/>
          <p:nvPr/>
        </p:nvSpPr>
        <p:spPr>
          <a:xfrm>
            <a:off x="8226874" y="5569154"/>
            <a:ext cx="2002321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pc="-1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После реализации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344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Инфологическая модель данных</a:t>
            </a:r>
            <a:endParaRPr lang="ru-RU" sz="4000" b="1" dirty="0">
              <a:solidFill>
                <a:srgbClr val="B10C3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B10C34"/>
                </a:solidFill>
              </a:rPr>
              <a:t>9</a:t>
            </a:r>
            <a:endParaRPr lang="ru-RU" b="1" dirty="0">
              <a:solidFill>
                <a:srgbClr val="B10C34"/>
              </a:solidFill>
            </a:endParaRPr>
          </a:p>
        </p:txBody>
      </p:sp>
      <p:sp>
        <p:nvSpPr>
          <p:cNvPr id="4" name="Рисунок 4"/>
          <p:cNvSpPr/>
          <p:nvPr/>
        </p:nvSpPr>
        <p:spPr>
          <a:xfrm>
            <a:off x="2001730" y="1225150"/>
            <a:ext cx="9170668" cy="4635900"/>
          </a:xfrm>
          <a:prstGeom prst="roundRect">
            <a:avLst>
              <a:gd name="adj" fmla="val 8594"/>
            </a:avLst>
          </a:prstGeom>
          <a:blipFill rotWithShape="0">
            <a:blip r:embed="rId3"/>
            <a:srcRect/>
            <a:stretch/>
          </a:blipFill>
          <a:ln w="0">
            <a:noFill/>
          </a:ln>
          <a:effectLst>
            <a:reflection blurRad="12700" stA="38000" endPos="28000" dist="5000" dir="5400000" sy="-100000" algn="bl" rotWithShape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05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rgbClr val="B10C34"/>
                </a:solidFill>
              </a:rPr>
              <a:t>Роли в программном обеспечении</a:t>
            </a:r>
            <a:endParaRPr lang="ru-RU" sz="4000" b="1" dirty="0">
              <a:solidFill>
                <a:srgbClr val="B10C34"/>
              </a:solidFill>
            </a:endParaRPr>
          </a:p>
        </p:txBody>
      </p:sp>
      <p:grpSp>
        <p:nvGrpSpPr>
          <p:cNvPr id="8" name="Группа 7"/>
          <p:cNvGrpSpPr/>
          <p:nvPr/>
        </p:nvGrpSpPr>
        <p:grpSpPr>
          <a:xfrm>
            <a:off x="1492830" y="1066800"/>
            <a:ext cx="1035050" cy="1318540"/>
            <a:chOff x="3759780" y="2914650"/>
            <a:chExt cx="1035050" cy="1318540"/>
          </a:xfrm>
        </p:grpSpPr>
        <p:sp>
          <p:nvSpPr>
            <p:cNvPr id="3" name="Рисунок 4"/>
            <p:cNvSpPr/>
            <p:nvPr/>
          </p:nvSpPr>
          <p:spPr>
            <a:xfrm>
              <a:off x="3759780" y="3346450"/>
              <a:ext cx="886740" cy="886740"/>
            </a:xfrm>
            <a:prstGeom prst="ellipse">
              <a:avLst/>
            </a:prstGeom>
            <a:blipFill rotWithShape="0">
              <a:blip r:embed="rId2"/>
              <a:srcRect/>
              <a:stretch/>
            </a:blipFill>
            <a:ln w="63500" cap="rnd">
              <a:solidFill>
                <a:srgbClr val="333333"/>
              </a:solidFill>
              <a:round/>
            </a:ln>
            <a:effectLst>
              <a:outerShdw blurRad="380880" dist="29196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" name="TextBox 6"/>
            <p:cNvSpPr/>
            <p:nvPr/>
          </p:nvSpPr>
          <p:spPr>
            <a:xfrm>
              <a:off x="3759780" y="2914650"/>
              <a:ext cx="1035050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pc="-1" dirty="0" smtClean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Студент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9" name="Группа 8"/>
          <p:cNvGrpSpPr/>
          <p:nvPr/>
        </p:nvGrpSpPr>
        <p:grpSpPr>
          <a:xfrm>
            <a:off x="5373261" y="1066800"/>
            <a:ext cx="1717325" cy="1260759"/>
            <a:chOff x="6231924" y="2914650"/>
            <a:chExt cx="1717325" cy="1260759"/>
          </a:xfrm>
        </p:grpSpPr>
        <p:sp>
          <p:nvSpPr>
            <p:cNvPr id="2" name="Рисунок 3"/>
            <p:cNvSpPr/>
            <p:nvPr/>
          </p:nvSpPr>
          <p:spPr>
            <a:xfrm>
              <a:off x="6635998" y="3337004"/>
              <a:ext cx="838405" cy="838405"/>
            </a:xfrm>
            <a:prstGeom prst="ellipse">
              <a:avLst/>
            </a:prstGeom>
            <a:blipFill rotWithShape="0">
              <a:blip r:embed="rId3"/>
              <a:srcRect/>
              <a:stretch/>
            </a:blipFill>
            <a:ln w="63500" cap="rnd">
              <a:solidFill>
                <a:srgbClr val="333333"/>
              </a:solidFill>
              <a:round/>
            </a:ln>
            <a:effectLst>
              <a:outerShdw blurRad="380880" dist="29196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" name="TextBox 6"/>
            <p:cNvSpPr/>
            <p:nvPr/>
          </p:nvSpPr>
          <p:spPr>
            <a:xfrm>
              <a:off x="6231924" y="2914650"/>
              <a:ext cx="1717325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pc="-1" dirty="0" smtClean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Преподаватель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1" name="Группа 10"/>
          <p:cNvGrpSpPr/>
          <p:nvPr/>
        </p:nvGrpSpPr>
        <p:grpSpPr>
          <a:xfrm>
            <a:off x="9363434" y="1066800"/>
            <a:ext cx="1793515" cy="1260759"/>
            <a:chOff x="9084034" y="2914650"/>
            <a:chExt cx="1793515" cy="1260759"/>
          </a:xfrm>
        </p:grpSpPr>
        <p:sp>
          <p:nvSpPr>
            <p:cNvPr id="4" name="Рисунок 5"/>
            <p:cNvSpPr/>
            <p:nvPr/>
          </p:nvSpPr>
          <p:spPr>
            <a:xfrm>
              <a:off x="9463882" y="3337004"/>
              <a:ext cx="838405" cy="838405"/>
            </a:xfrm>
            <a:prstGeom prst="ellipse">
              <a:avLst/>
            </a:prstGeom>
            <a:blipFill rotWithShape="0">
              <a:blip r:embed="rId4"/>
              <a:srcRect/>
              <a:stretch/>
            </a:blipFill>
            <a:ln w="63500" cap="rnd">
              <a:solidFill>
                <a:srgbClr val="333333"/>
              </a:solidFill>
              <a:round/>
            </a:ln>
            <a:effectLst>
              <a:outerShdw blurRad="380880" dist="29196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" name="TextBox 6"/>
            <p:cNvSpPr/>
            <p:nvPr/>
          </p:nvSpPr>
          <p:spPr>
            <a:xfrm>
              <a:off x="9084034" y="2914650"/>
              <a:ext cx="1793515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pc="-1" dirty="0" smtClean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Администратор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642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449</TotalTime>
  <Words>428</Words>
  <Application>Microsoft Office PowerPoint</Application>
  <PresentationFormat>Широкоэкранный</PresentationFormat>
  <Paragraphs>114</Paragraphs>
  <Slides>16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Calibri Light</vt:lpstr>
      <vt:lpstr>Arial</vt:lpstr>
      <vt:lpstr>Wingdings</vt:lpstr>
      <vt:lpstr>Century Gothic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Зайцев Сергей Александрович</dc:creator>
  <cp:lastModifiedBy>Учетная запись Майкрософт</cp:lastModifiedBy>
  <cp:revision>59</cp:revision>
  <dcterms:created xsi:type="dcterms:W3CDTF">2019-06-05T12:58:05Z</dcterms:created>
  <dcterms:modified xsi:type="dcterms:W3CDTF">2024-01-19T15:57:55Z</dcterms:modified>
</cp:coreProperties>
</file>

<file path=docProps/thumbnail.jpeg>
</file>